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72E585-E2D0-4B0A-A2BC-697C7B30B31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826214FD-A2C1-45FC-BDD4-B13B11CE1B1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Cryptocurrencies or tokens are digital assets issued in return for remuneration in the form of fiat money or other cryptocurrencies. </a:t>
          </a:r>
        </a:p>
      </dgm:t>
    </dgm:pt>
    <dgm:pt modelId="{851EFD05-F0D8-4415-BCD2-183D1926DDA6}" type="parTrans" cxnId="{0A25263E-CE17-43C9-A788-7919ECC87631}">
      <dgm:prSet/>
      <dgm:spPr/>
      <dgm:t>
        <a:bodyPr/>
        <a:lstStyle/>
        <a:p>
          <a:endParaRPr lang="en-US"/>
        </a:p>
      </dgm:t>
    </dgm:pt>
    <dgm:pt modelId="{2E0AE569-457A-4C1B-8FA9-82AC1856BC09}" type="sibTrans" cxnId="{0A25263E-CE17-43C9-A788-7919ECC87631}">
      <dgm:prSet/>
      <dgm:spPr/>
      <dgm:t>
        <a:bodyPr/>
        <a:lstStyle/>
        <a:p>
          <a:endParaRPr lang="en-US"/>
        </a:p>
      </dgm:t>
    </dgm:pt>
    <dgm:pt modelId="{8A6DE977-366B-484B-B457-7FA9C3ED221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A coin has its own blockchain while a token operates on top of other underlying platforms. </a:t>
          </a:r>
        </a:p>
      </dgm:t>
    </dgm:pt>
    <dgm:pt modelId="{97A79C49-9BCC-47FC-9589-41B86183F2C7}" type="parTrans" cxnId="{D5D41473-57E4-481F-A335-B55C7DD5DCCC}">
      <dgm:prSet/>
      <dgm:spPr/>
      <dgm:t>
        <a:bodyPr/>
        <a:lstStyle/>
        <a:p>
          <a:endParaRPr lang="en-US"/>
        </a:p>
      </dgm:t>
    </dgm:pt>
    <dgm:pt modelId="{839356AD-12A6-4180-B887-31933ADB6978}" type="sibTrans" cxnId="{D5D41473-57E4-481F-A335-B55C7DD5DCCC}">
      <dgm:prSet/>
      <dgm:spPr/>
      <dgm:t>
        <a:bodyPr/>
        <a:lstStyle/>
        <a:p>
          <a:endParaRPr lang="en-US"/>
        </a:p>
      </dgm:t>
    </dgm:pt>
    <dgm:pt modelId="{C7489D4C-E82A-4FEC-BC49-74CA6F754D8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Coins are used mainly as media of exchange or stores of value, akin to non-digital currencies. Tokens are typically used in a manner akin to coupons or vouchers on specific sites for specific purposes and are often used as a reward or funding mechanism. </a:t>
          </a:r>
        </a:p>
      </dgm:t>
    </dgm:pt>
    <dgm:pt modelId="{AAD0B30A-AE43-4E6B-B427-28969CC88EA5}" type="parTrans" cxnId="{134FC855-01F2-4B23-9525-9C7A93ECF3E1}">
      <dgm:prSet/>
      <dgm:spPr/>
      <dgm:t>
        <a:bodyPr/>
        <a:lstStyle/>
        <a:p>
          <a:endParaRPr lang="en-US"/>
        </a:p>
      </dgm:t>
    </dgm:pt>
    <dgm:pt modelId="{CAD6C208-E35D-400F-988D-95C0EDD795A9}" type="sibTrans" cxnId="{134FC855-01F2-4B23-9525-9C7A93ECF3E1}">
      <dgm:prSet/>
      <dgm:spPr/>
      <dgm:t>
        <a:bodyPr/>
        <a:lstStyle/>
        <a:p>
          <a:endParaRPr lang="en-US"/>
        </a:p>
      </dgm:t>
    </dgm:pt>
    <dgm:pt modelId="{FA4E85AC-A12F-45FE-AE0E-688E2553A5D0}" type="pres">
      <dgm:prSet presAssocID="{3C72E585-E2D0-4B0A-A2BC-697C7B30B31C}" presName="root" presStyleCnt="0">
        <dgm:presLayoutVars>
          <dgm:dir/>
          <dgm:resizeHandles val="exact"/>
        </dgm:presLayoutVars>
      </dgm:prSet>
      <dgm:spPr/>
    </dgm:pt>
    <dgm:pt modelId="{3DAC066B-45CA-40B9-A91D-7F8FB1C31A11}" type="pres">
      <dgm:prSet presAssocID="{826214FD-A2C1-45FC-BDD4-B13B11CE1B12}" presName="compNode" presStyleCnt="0"/>
      <dgm:spPr/>
    </dgm:pt>
    <dgm:pt modelId="{DFEE54E6-F390-41E1-AE29-0E5266C19E41}" type="pres">
      <dgm:prSet presAssocID="{826214FD-A2C1-45FC-BDD4-B13B11CE1B12}" presName="bgRect" presStyleLbl="bgShp" presStyleIdx="0" presStyleCnt="3"/>
      <dgm:spPr/>
    </dgm:pt>
    <dgm:pt modelId="{65C309E3-AF6D-4C7E-9451-C72D149EA428}" type="pres">
      <dgm:prSet presAssocID="{826214FD-A2C1-45FC-BDD4-B13B11CE1B1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4607373D-BE90-414D-AE16-DE597F5291CB}" type="pres">
      <dgm:prSet presAssocID="{826214FD-A2C1-45FC-BDD4-B13B11CE1B12}" presName="spaceRect" presStyleCnt="0"/>
      <dgm:spPr/>
    </dgm:pt>
    <dgm:pt modelId="{B5123A0F-79D3-4C2F-AABF-8600B0E7455B}" type="pres">
      <dgm:prSet presAssocID="{826214FD-A2C1-45FC-BDD4-B13B11CE1B12}" presName="parTx" presStyleLbl="revTx" presStyleIdx="0" presStyleCnt="3">
        <dgm:presLayoutVars>
          <dgm:chMax val="0"/>
          <dgm:chPref val="0"/>
        </dgm:presLayoutVars>
      </dgm:prSet>
      <dgm:spPr/>
    </dgm:pt>
    <dgm:pt modelId="{399C8379-3A29-499B-855C-8E6A355FB83C}" type="pres">
      <dgm:prSet presAssocID="{2E0AE569-457A-4C1B-8FA9-82AC1856BC09}" presName="sibTrans" presStyleCnt="0"/>
      <dgm:spPr/>
    </dgm:pt>
    <dgm:pt modelId="{F3A3ABF3-13E0-4F28-9C10-6D20A4FE9DF0}" type="pres">
      <dgm:prSet presAssocID="{8A6DE977-366B-484B-B457-7FA9C3ED2213}" presName="compNode" presStyleCnt="0"/>
      <dgm:spPr/>
    </dgm:pt>
    <dgm:pt modelId="{92AB70DF-3DB0-4381-8086-2C8DD773BF69}" type="pres">
      <dgm:prSet presAssocID="{8A6DE977-366B-484B-B457-7FA9C3ED2213}" presName="bgRect" presStyleLbl="bgShp" presStyleIdx="1" presStyleCnt="3"/>
      <dgm:spPr/>
    </dgm:pt>
    <dgm:pt modelId="{2A74AE32-299E-43D5-94AB-7DE534BEA2B6}" type="pres">
      <dgm:prSet presAssocID="{8A6DE977-366B-484B-B457-7FA9C3ED221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829020FD-D2C1-495E-A9C3-36C71DD291ED}" type="pres">
      <dgm:prSet presAssocID="{8A6DE977-366B-484B-B457-7FA9C3ED2213}" presName="spaceRect" presStyleCnt="0"/>
      <dgm:spPr/>
    </dgm:pt>
    <dgm:pt modelId="{5FBE7159-B60A-4672-A0A2-B5F4DC030A6B}" type="pres">
      <dgm:prSet presAssocID="{8A6DE977-366B-484B-B457-7FA9C3ED2213}" presName="parTx" presStyleLbl="revTx" presStyleIdx="1" presStyleCnt="3">
        <dgm:presLayoutVars>
          <dgm:chMax val="0"/>
          <dgm:chPref val="0"/>
        </dgm:presLayoutVars>
      </dgm:prSet>
      <dgm:spPr/>
    </dgm:pt>
    <dgm:pt modelId="{B92A2FF9-6237-4514-B970-5B1624991E00}" type="pres">
      <dgm:prSet presAssocID="{839356AD-12A6-4180-B887-31933ADB6978}" presName="sibTrans" presStyleCnt="0"/>
      <dgm:spPr/>
    </dgm:pt>
    <dgm:pt modelId="{FD9ACD54-3756-48DF-8215-6424E2EB63E5}" type="pres">
      <dgm:prSet presAssocID="{C7489D4C-E82A-4FEC-BC49-74CA6F754D85}" presName="compNode" presStyleCnt="0"/>
      <dgm:spPr/>
    </dgm:pt>
    <dgm:pt modelId="{E6BB36C5-9CF8-422B-8E7E-4FCA9E7D7028}" type="pres">
      <dgm:prSet presAssocID="{C7489D4C-E82A-4FEC-BC49-74CA6F754D85}" presName="bgRect" presStyleLbl="bgShp" presStyleIdx="2" presStyleCnt="3"/>
      <dgm:spPr/>
    </dgm:pt>
    <dgm:pt modelId="{8A331DD6-491D-40D8-8260-ABD2CEE50925}" type="pres">
      <dgm:prSet presAssocID="{C7489D4C-E82A-4FEC-BC49-74CA6F754D8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ins"/>
        </a:ext>
      </dgm:extLst>
    </dgm:pt>
    <dgm:pt modelId="{DB5CFB87-931E-4C74-B67F-2DC25976D6BF}" type="pres">
      <dgm:prSet presAssocID="{C7489D4C-E82A-4FEC-BC49-74CA6F754D85}" presName="spaceRect" presStyleCnt="0"/>
      <dgm:spPr/>
    </dgm:pt>
    <dgm:pt modelId="{C4F57D50-7648-4666-8086-BED43A8EC675}" type="pres">
      <dgm:prSet presAssocID="{C7489D4C-E82A-4FEC-BC49-74CA6F754D85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88A4BF22-4705-4BB0-95DA-1CAF9A6690C5}" type="presOf" srcId="{826214FD-A2C1-45FC-BDD4-B13B11CE1B12}" destId="{B5123A0F-79D3-4C2F-AABF-8600B0E7455B}" srcOrd="0" destOrd="0" presId="urn:microsoft.com/office/officeart/2018/2/layout/IconVerticalSolidList"/>
    <dgm:cxn modelId="{0A25263E-CE17-43C9-A788-7919ECC87631}" srcId="{3C72E585-E2D0-4B0A-A2BC-697C7B30B31C}" destId="{826214FD-A2C1-45FC-BDD4-B13B11CE1B12}" srcOrd="0" destOrd="0" parTransId="{851EFD05-F0D8-4415-BCD2-183D1926DDA6}" sibTransId="{2E0AE569-457A-4C1B-8FA9-82AC1856BC09}"/>
    <dgm:cxn modelId="{D5D41473-57E4-481F-A335-B55C7DD5DCCC}" srcId="{3C72E585-E2D0-4B0A-A2BC-697C7B30B31C}" destId="{8A6DE977-366B-484B-B457-7FA9C3ED2213}" srcOrd="1" destOrd="0" parTransId="{97A79C49-9BCC-47FC-9589-41B86183F2C7}" sibTransId="{839356AD-12A6-4180-B887-31933ADB6978}"/>
    <dgm:cxn modelId="{F8912755-08B4-43FD-BF5D-E3372330035A}" type="presOf" srcId="{3C72E585-E2D0-4B0A-A2BC-697C7B30B31C}" destId="{FA4E85AC-A12F-45FE-AE0E-688E2553A5D0}" srcOrd="0" destOrd="0" presId="urn:microsoft.com/office/officeart/2018/2/layout/IconVerticalSolidList"/>
    <dgm:cxn modelId="{134FC855-01F2-4B23-9525-9C7A93ECF3E1}" srcId="{3C72E585-E2D0-4B0A-A2BC-697C7B30B31C}" destId="{C7489D4C-E82A-4FEC-BC49-74CA6F754D85}" srcOrd="2" destOrd="0" parTransId="{AAD0B30A-AE43-4E6B-B427-28969CC88EA5}" sibTransId="{CAD6C208-E35D-400F-988D-95C0EDD795A9}"/>
    <dgm:cxn modelId="{262EC08C-4606-4E16-880F-0341B278B0AD}" type="presOf" srcId="{8A6DE977-366B-484B-B457-7FA9C3ED2213}" destId="{5FBE7159-B60A-4672-A0A2-B5F4DC030A6B}" srcOrd="0" destOrd="0" presId="urn:microsoft.com/office/officeart/2018/2/layout/IconVerticalSolidList"/>
    <dgm:cxn modelId="{4A7AD7AC-0958-4367-9CB6-B0354E3FFDEA}" type="presOf" srcId="{C7489D4C-E82A-4FEC-BC49-74CA6F754D85}" destId="{C4F57D50-7648-4666-8086-BED43A8EC675}" srcOrd="0" destOrd="0" presId="urn:microsoft.com/office/officeart/2018/2/layout/IconVerticalSolidList"/>
    <dgm:cxn modelId="{49DBA6FD-66A0-46B5-AA24-38613025F324}" type="presParOf" srcId="{FA4E85AC-A12F-45FE-AE0E-688E2553A5D0}" destId="{3DAC066B-45CA-40B9-A91D-7F8FB1C31A11}" srcOrd="0" destOrd="0" presId="urn:microsoft.com/office/officeart/2018/2/layout/IconVerticalSolidList"/>
    <dgm:cxn modelId="{0DFDAE59-62C5-47B7-AF03-D5B4AA8BAEEB}" type="presParOf" srcId="{3DAC066B-45CA-40B9-A91D-7F8FB1C31A11}" destId="{DFEE54E6-F390-41E1-AE29-0E5266C19E41}" srcOrd="0" destOrd="0" presId="urn:microsoft.com/office/officeart/2018/2/layout/IconVerticalSolidList"/>
    <dgm:cxn modelId="{9AA06C96-6692-458C-ADCA-062554C7A6EE}" type="presParOf" srcId="{3DAC066B-45CA-40B9-A91D-7F8FB1C31A11}" destId="{65C309E3-AF6D-4C7E-9451-C72D149EA428}" srcOrd="1" destOrd="0" presId="urn:microsoft.com/office/officeart/2018/2/layout/IconVerticalSolidList"/>
    <dgm:cxn modelId="{500B4E3A-8716-4332-9903-826CD745EBE6}" type="presParOf" srcId="{3DAC066B-45CA-40B9-A91D-7F8FB1C31A11}" destId="{4607373D-BE90-414D-AE16-DE597F5291CB}" srcOrd="2" destOrd="0" presId="urn:microsoft.com/office/officeart/2018/2/layout/IconVerticalSolidList"/>
    <dgm:cxn modelId="{F658A112-2BDF-499E-8FCA-E924998007E5}" type="presParOf" srcId="{3DAC066B-45CA-40B9-A91D-7F8FB1C31A11}" destId="{B5123A0F-79D3-4C2F-AABF-8600B0E7455B}" srcOrd="3" destOrd="0" presId="urn:microsoft.com/office/officeart/2018/2/layout/IconVerticalSolidList"/>
    <dgm:cxn modelId="{2BABD228-2DA1-4C81-99DE-C05D2249020B}" type="presParOf" srcId="{FA4E85AC-A12F-45FE-AE0E-688E2553A5D0}" destId="{399C8379-3A29-499B-855C-8E6A355FB83C}" srcOrd="1" destOrd="0" presId="urn:microsoft.com/office/officeart/2018/2/layout/IconVerticalSolidList"/>
    <dgm:cxn modelId="{B858636A-7567-4D42-94DD-433B16C3144C}" type="presParOf" srcId="{FA4E85AC-A12F-45FE-AE0E-688E2553A5D0}" destId="{F3A3ABF3-13E0-4F28-9C10-6D20A4FE9DF0}" srcOrd="2" destOrd="0" presId="urn:microsoft.com/office/officeart/2018/2/layout/IconVerticalSolidList"/>
    <dgm:cxn modelId="{4995BB3B-A239-461C-81F6-F5DE4852408A}" type="presParOf" srcId="{F3A3ABF3-13E0-4F28-9C10-6D20A4FE9DF0}" destId="{92AB70DF-3DB0-4381-8086-2C8DD773BF69}" srcOrd="0" destOrd="0" presId="urn:microsoft.com/office/officeart/2018/2/layout/IconVerticalSolidList"/>
    <dgm:cxn modelId="{B1AB1519-05F1-4721-B37D-AAD5305E3AE3}" type="presParOf" srcId="{F3A3ABF3-13E0-4F28-9C10-6D20A4FE9DF0}" destId="{2A74AE32-299E-43D5-94AB-7DE534BEA2B6}" srcOrd="1" destOrd="0" presId="urn:microsoft.com/office/officeart/2018/2/layout/IconVerticalSolidList"/>
    <dgm:cxn modelId="{599F2487-F0FF-4010-A691-D6F9EF3ADFFE}" type="presParOf" srcId="{F3A3ABF3-13E0-4F28-9C10-6D20A4FE9DF0}" destId="{829020FD-D2C1-495E-A9C3-36C71DD291ED}" srcOrd="2" destOrd="0" presId="urn:microsoft.com/office/officeart/2018/2/layout/IconVerticalSolidList"/>
    <dgm:cxn modelId="{462D14C8-6093-4733-B195-3056B806E49B}" type="presParOf" srcId="{F3A3ABF3-13E0-4F28-9C10-6D20A4FE9DF0}" destId="{5FBE7159-B60A-4672-A0A2-B5F4DC030A6B}" srcOrd="3" destOrd="0" presId="urn:microsoft.com/office/officeart/2018/2/layout/IconVerticalSolidList"/>
    <dgm:cxn modelId="{95E94566-6CCD-401F-9A52-F00B1C938AD0}" type="presParOf" srcId="{FA4E85AC-A12F-45FE-AE0E-688E2553A5D0}" destId="{B92A2FF9-6237-4514-B970-5B1624991E00}" srcOrd="3" destOrd="0" presId="urn:microsoft.com/office/officeart/2018/2/layout/IconVerticalSolidList"/>
    <dgm:cxn modelId="{CA476AD6-B1BB-482C-8E51-C658194388A1}" type="presParOf" srcId="{FA4E85AC-A12F-45FE-AE0E-688E2553A5D0}" destId="{FD9ACD54-3756-48DF-8215-6424E2EB63E5}" srcOrd="4" destOrd="0" presId="urn:microsoft.com/office/officeart/2018/2/layout/IconVerticalSolidList"/>
    <dgm:cxn modelId="{F0581753-F568-4516-8090-31B1F9482306}" type="presParOf" srcId="{FD9ACD54-3756-48DF-8215-6424E2EB63E5}" destId="{E6BB36C5-9CF8-422B-8E7E-4FCA9E7D7028}" srcOrd="0" destOrd="0" presId="urn:microsoft.com/office/officeart/2018/2/layout/IconVerticalSolidList"/>
    <dgm:cxn modelId="{969C88EC-78C3-4DCC-9E5E-3DE33E7A4F76}" type="presParOf" srcId="{FD9ACD54-3756-48DF-8215-6424E2EB63E5}" destId="{8A331DD6-491D-40D8-8260-ABD2CEE50925}" srcOrd="1" destOrd="0" presId="urn:microsoft.com/office/officeart/2018/2/layout/IconVerticalSolidList"/>
    <dgm:cxn modelId="{2EBAEE13-4697-4164-8DA2-3494F2CDEB20}" type="presParOf" srcId="{FD9ACD54-3756-48DF-8215-6424E2EB63E5}" destId="{DB5CFB87-931E-4C74-B67F-2DC25976D6BF}" srcOrd="2" destOrd="0" presId="urn:microsoft.com/office/officeart/2018/2/layout/IconVerticalSolidList"/>
    <dgm:cxn modelId="{B0540A11-4140-4C02-B90B-69B6345DB3E3}" type="presParOf" srcId="{FD9ACD54-3756-48DF-8215-6424E2EB63E5}" destId="{C4F57D50-7648-4666-8086-BED43A8EC67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0D1F30-A7EB-4750-A90A-DD992FB70063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ABB09E0-F4D1-401F-8E7E-D32283730253}">
      <dgm:prSet/>
      <dgm:spPr/>
      <dgm:t>
        <a:bodyPr/>
        <a:lstStyle/>
        <a:p>
          <a:r>
            <a:rPr lang="en-US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1. Are</a:t>
          </a:r>
          <a:r>
            <a:rPr lang="zh-CN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tokens</a:t>
          </a:r>
          <a:r>
            <a:rPr lang="zh-CN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issued</a:t>
          </a:r>
          <a:r>
            <a:rPr lang="zh-CN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at steep discount?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86376D-0F17-414D-8A45-BC2DA5E352EC}" type="parTrans" cxnId="{3C2B644B-F3BB-4784-A157-BE6F38A5BA29}">
      <dgm:prSet/>
      <dgm:spPr/>
      <dgm:t>
        <a:bodyPr/>
        <a:lstStyle/>
        <a:p>
          <a:endParaRPr lang="en-US"/>
        </a:p>
      </dgm:t>
    </dgm:pt>
    <dgm:pt modelId="{8146E946-EFD2-49F8-BDF5-0B66ED8369D7}" type="sibTrans" cxnId="{3C2B644B-F3BB-4784-A157-BE6F38A5BA29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EB3D70B8-2B47-4502-A164-7B0DEA05C58B}">
      <dgm:prSet/>
      <dgm:spPr/>
      <dgm:t>
        <a:bodyPr/>
        <a:lstStyle/>
        <a:p>
          <a:r>
            <a:rPr lang="en-US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2. Is the Bitcoin return the source of systematic risk?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92CDCD-36DC-483E-B416-9CBD7CF6DC09}" type="parTrans" cxnId="{88DDD876-538E-4EEC-837A-B5D34E7239C8}">
      <dgm:prSet/>
      <dgm:spPr/>
      <dgm:t>
        <a:bodyPr/>
        <a:lstStyle/>
        <a:p>
          <a:endParaRPr lang="en-US"/>
        </a:p>
      </dgm:t>
    </dgm:pt>
    <dgm:pt modelId="{4A3E3496-ADCA-4329-9184-A33A2D24A5DA}" type="sibTrans" cxnId="{88DDD876-538E-4EEC-837A-B5D34E7239C8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9FE52D52-FB55-404B-B712-D8EA08319B7C}">
      <dgm:prSet/>
      <dgm:spPr/>
      <dgm:t>
        <a:bodyPr/>
        <a:lstStyle/>
        <a:p>
          <a:r>
            <a:rPr lang="en-US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3. What drives the market movement? </a:t>
          </a:r>
          <a:r>
            <a:rPr lang="zh-CN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81E90F-962A-4CF6-ACA0-23DA09A31E27}" type="parTrans" cxnId="{CAEB9416-5989-496C-830D-B942479ED3D9}">
      <dgm:prSet/>
      <dgm:spPr/>
      <dgm:t>
        <a:bodyPr/>
        <a:lstStyle/>
        <a:p>
          <a:endParaRPr lang="en-US"/>
        </a:p>
      </dgm:t>
    </dgm:pt>
    <dgm:pt modelId="{BAA23386-7222-4E44-BB75-41D9BC028B75}" type="sibTrans" cxnId="{CAEB9416-5989-496C-830D-B942479ED3D9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D0A78056-3CD1-40F4-BF76-E83C69D58E91}" type="pres">
      <dgm:prSet presAssocID="{2F0D1F30-A7EB-4750-A90A-DD992FB70063}" presName="Name0" presStyleCnt="0">
        <dgm:presLayoutVars>
          <dgm:animLvl val="lvl"/>
          <dgm:resizeHandles val="exact"/>
        </dgm:presLayoutVars>
      </dgm:prSet>
      <dgm:spPr/>
    </dgm:pt>
    <dgm:pt modelId="{B2BC6101-22A3-495A-94FA-3DC01FE51923}" type="pres">
      <dgm:prSet presAssocID="{3ABB09E0-F4D1-401F-8E7E-D32283730253}" presName="compositeNode" presStyleCnt="0">
        <dgm:presLayoutVars>
          <dgm:bulletEnabled val="1"/>
        </dgm:presLayoutVars>
      </dgm:prSet>
      <dgm:spPr/>
    </dgm:pt>
    <dgm:pt modelId="{4902C867-8914-4854-A2B6-662E81F6C21F}" type="pres">
      <dgm:prSet presAssocID="{3ABB09E0-F4D1-401F-8E7E-D32283730253}" presName="bgRect" presStyleLbl="bgAccFollowNode1" presStyleIdx="0" presStyleCnt="3"/>
      <dgm:spPr/>
    </dgm:pt>
    <dgm:pt modelId="{6E76C406-4329-4285-8787-8AC026189128}" type="pres">
      <dgm:prSet presAssocID="{8146E946-EFD2-49F8-BDF5-0B66ED8369D7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D0BBE787-8383-4CEA-BA88-29A0514875E1}" type="pres">
      <dgm:prSet presAssocID="{3ABB09E0-F4D1-401F-8E7E-D32283730253}" presName="bottomLine" presStyleLbl="alignNode1" presStyleIdx="1" presStyleCnt="6">
        <dgm:presLayoutVars/>
      </dgm:prSet>
      <dgm:spPr/>
    </dgm:pt>
    <dgm:pt modelId="{595FE40F-E986-4CD8-84DB-58C9EEB1BCD5}" type="pres">
      <dgm:prSet presAssocID="{3ABB09E0-F4D1-401F-8E7E-D32283730253}" presName="nodeText" presStyleLbl="bgAccFollowNode1" presStyleIdx="0" presStyleCnt="3">
        <dgm:presLayoutVars>
          <dgm:bulletEnabled val="1"/>
        </dgm:presLayoutVars>
      </dgm:prSet>
      <dgm:spPr/>
    </dgm:pt>
    <dgm:pt modelId="{C88277D9-F024-475E-B917-11BD68EC65AD}" type="pres">
      <dgm:prSet presAssocID="{8146E946-EFD2-49F8-BDF5-0B66ED8369D7}" presName="sibTrans" presStyleCnt="0"/>
      <dgm:spPr/>
    </dgm:pt>
    <dgm:pt modelId="{56EF6E59-8FB6-45AC-BFD7-50CEAAC8F453}" type="pres">
      <dgm:prSet presAssocID="{EB3D70B8-2B47-4502-A164-7B0DEA05C58B}" presName="compositeNode" presStyleCnt="0">
        <dgm:presLayoutVars>
          <dgm:bulletEnabled val="1"/>
        </dgm:presLayoutVars>
      </dgm:prSet>
      <dgm:spPr/>
    </dgm:pt>
    <dgm:pt modelId="{4E1F2CCA-37E4-49D1-9DA6-F30F48EBEB8A}" type="pres">
      <dgm:prSet presAssocID="{EB3D70B8-2B47-4502-A164-7B0DEA05C58B}" presName="bgRect" presStyleLbl="bgAccFollowNode1" presStyleIdx="1" presStyleCnt="3"/>
      <dgm:spPr/>
    </dgm:pt>
    <dgm:pt modelId="{91290FBF-488A-4668-A6A3-C23806199895}" type="pres">
      <dgm:prSet presAssocID="{4A3E3496-ADCA-4329-9184-A33A2D24A5DA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6408BBE8-3A50-4342-82BF-7E1961BEB3CE}" type="pres">
      <dgm:prSet presAssocID="{EB3D70B8-2B47-4502-A164-7B0DEA05C58B}" presName="bottomLine" presStyleLbl="alignNode1" presStyleIdx="3" presStyleCnt="6">
        <dgm:presLayoutVars/>
      </dgm:prSet>
      <dgm:spPr/>
    </dgm:pt>
    <dgm:pt modelId="{0B46B7D7-A38D-4697-9821-A3CAF3C9BDB9}" type="pres">
      <dgm:prSet presAssocID="{EB3D70B8-2B47-4502-A164-7B0DEA05C58B}" presName="nodeText" presStyleLbl="bgAccFollowNode1" presStyleIdx="1" presStyleCnt="3">
        <dgm:presLayoutVars>
          <dgm:bulletEnabled val="1"/>
        </dgm:presLayoutVars>
      </dgm:prSet>
      <dgm:spPr/>
    </dgm:pt>
    <dgm:pt modelId="{5F521579-2060-46EF-BCD5-261D37EA6047}" type="pres">
      <dgm:prSet presAssocID="{4A3E3496-ADCA-4329-9184-A33A2D24A5DA}" presName="sibTrans" presStyleCnt="0"/>
      <dgm:spPr/>
    </dgm:pt>
    <dgm:pt modelId="{3B41B0A8-839F-43C1-A4AA-F43C9301208B}" type="pres">
      <dgm:prSet presAssocID="{9FE52D52-FB55-404B-B712-D8EA08319B7C}" presName="compositeNode" presStyleCnt="0">
        <dgm:presLayoutVars>
          <dgm:bulletEnabled val="1"/>
        </dgm:presLayoutVars>
      </dgm:prSet>
      <dgm:spPr/>
    </dgm:pt>
    <dgm:pt modelId="{E90F09DF-C018-44EE-8C89-BE07BB4F1F27}" type="pres">
      <dgm:prSet presAssocID="{9FE52D52-FB55-404B-B712-D8EA08319B7C}" presName="bgRect" presStyleLbl="bgAccFollowNode1" presStyleIdx="2" presStyleCnt="3"/>
      <dgm:spPr/>
    </dgm:pt>
    <dgm:pt modelId="{204C590B-CD1F-4652-9122-7893E630F988}" type="pres">
      <dgm:prSet presAssocID="{BAA23386-7222-4E44-BB75-41D9BC028B75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B051E4CF-64AA-4A3E-8AD0-ABEF13266EBD}" type="pres">
      <dgm:prSet presAssocID="{9FE52D52-FB55-404B-B712-D8EA08319B7C}" presName="bottomLine" presStyleLbl="alignNode1" presStyleIdx="5" presStyleCnt="6">
        <dgm:presLayoutVars/>
      </dgm:prSet>
      <dgm:spPr/>
    </dgm:pt>
    <dgm:pt modelId="{D2E154D1-83BC-44B5-8A3E-722C7EE0B4F0}" type="pres">
      <dgm:prSet presAssocID="{9FE52D52-FB55-404B-B712-D8EA08319B7C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F2624E12-FA9B-4DD6-975C-3BA01FC3F961}" type="presOf" srcId="{9FE52D52-FB55-404B-B712-D8EA08319B7C}" destId="{D2E154D1-83BC-44B5-8A3E-722C7EE0B4F0}" srcOrd="1" destOrd="0" presId="urn:microsoft.com/office/officeart/2016/7/layout/BasicLinearProcessNumbered"/>
    <dgm:cxn modelId="{CAEB9416-5989-496C-830D-B942479ED3D9}" srcId="{2F0D1F30-A7EB-4750-A90A-DD992FB70063}" destId="{9FE52D52-FB55-404B-B712-D8EA08319B7C}" srcOrd="2" destOrd="0" parTransId="{0081E90F-962A-4CF6-ACA0-23DA09A31E27}" sibTransId="{BAA23386-7222-4E44-BB75-41D9BC028B75}"/>
    <dgm:cxn modelId="{7772EE2E-C970-4E06-8C35-A24FEC1D4793}" type="presOf" srcId="{8146E946-EFD2-49F8-BDF5-0B66ED8369D7}" destId="{6E76C406-4329-4285-8787-8AC026189128}" srcOrd="0" destOrd="0" presId="urn:microsoft.com/office/officeart/2016/7/layout/BasicLinearProcessNumbered"/>
    <dgm:cxn modelId="{C125933B-3882-4508-82CC-5FB72657C874}" type="presOf" srcId="{2F0D1F30-A7EB-4750-A90A-DD992FB70063}" destId="{D0A78056-3CD1-40F4-BF76-E83C69D58E91}" srcOrd="0" destOrd="0" presId="urn:microsoft.com/office/officeart/2016/7/layout/BasicLinearProcessNumbered"/>
    <dgm:cxn modelId="{7C919841-035E-4080-9447-01906A6B6345}" type="presOf" srcId="{9FE52D52-FB55-404B-B712-D8EA08319B7C}" destId="{E90F09DF-C018-44EE-8C89-BE07BB4F1F27}" srcOrd="0" destOrd="0" presId="urn:microsoft.com/office/officeart/2016/7/layout/BasicLinearProcessNumbered"/>
    <dgm:cxn modelId="{CD710F63-6F00-47AE-9DAC-5D4889015983}" type="presOf" srcId="{4A3E3496-ADCA-4329-9184-A33A2D24A5DA}" destId="{91290FBF-488A-4668-A6A3-C23806199895}" srcOrd="0" destOrd="0" presId="urn:microsoft.com/office/officeart/2016/7/layout/BasicLinearProcessNumbered"/>
    <dgm:cxn modelId="{3C2B644B-F3BB-4784-A157-BE6F38A5BA29}" srcId="{2F0D1F30-A7EB-4750-A90A-DD992FB70063}" destId="{3ABB09E0-F4D1-401F-8E7E-D32283730253}" srcOrd="0" destOrd="0" parTransId="{3886376D-0F17-414D-8A45-BC2DA5E352EC}" sibTransId="{8146E946-EFD2-49F8-BDF5-0B66ED8369D7}"/>
    <dgm:cxn modelId="{88DDD876-538E-4EEC-837A-B5D34E7239C8}" srcId="{2F0D1F30-A7EB-4750-A90A-DD992FB70063}" destId="{EB3D70B8-2B47-4502-A164-7B0DEA05C58B}" srcOrd="1" destOrd="0" parTransId="{D192CDCD-36DC-483E-B416-9CBD7CF6DC09}" sibTransId="{4A3E3496-ADCA-4329-9184-A33A2D24A5DA}"/>
    <dgm:cxn modelId="{25E8287D-42A7-437D-A4EC-A6336C2A6BDE}" type="presOf" srcId="{3ABB09E0-F4D1-401F-8E7E-D32283730253}" destId="{4902C867-8914-4854-A2B6-662E81F6C21F}" srcOrd="0" destOrd="0" presId="urn:microsoft.com/office/officeart/2016/7/layout/BasicLinearProcessNumbered"/>
    <dgm:cxn modelId="{C70D9E7E-5BD6-4A1E-AF2A-400213830A73}" type="presOf" srcId="{EB3D70B8-2B47-4502-A164-7B0DEA05C58B}" destId="{0B46B7D7-A38D-4697-9821-A3CAF3C9BDB9}" srcOrd="1" destOrd="0" presId="urn:microsoft.com/office/officeart/2016/7/layout/BasicLinearProcessNumbered"/>
    <dgm:cxn modelId="{D5A18C8B-9883-44FA-B1DE-E270E8646928}" type="presOf" srcId="{3ABB09E0-F4D1-401F-8E7E-D32283730253}" destId="{595FE40F-E986-4CD8-84DB-58C9EEB1BCD5}" srcOrd="1" destOrd="0" presId="urn:microsoft.com/office/officeart/2016/7/layout/BasicLinearProcessNumbered"/>
    <dgm:cxn modelId="{F1AE00BB-B93F-4A8C-AA8B-B72510339823}" type="presOf" srcId="{BAA23386-7222-4E44-BB75-41D9BC028B75}" destId="{204C590B-CD1F-4652-9122-7893E630F988}" srcOrd="0" destOrd="0" presId="urn:microsoft.com/office/officeart/2016/7/layout/BasicLinearProcessNumbered"/>
    <dgm:cxn modelId="{D8C6DBC6-A627-476A-A020-57EA20A5FA42}" type="presOf" srcId="{EB3D70B8-2B47-4502-A164-7B0DEA05C58B}" destId="{4E1F2CCA-37E4-49D1-9DA6-F30F48EBEB8A}" srcOrd="0" destOrd="0" presId="urn:microsoft.com/office/officeart/2016/7/layout/BasicLinearProcessNumbered"/>
    <dgm:cxn modelId="{8E0793F4-4797-45C9-8B1C-45EF2032FAC1}" type="presParOf" srcId="{D0A78056-3CD1-40F4-BF76-E83C69D58E91}" destId="{B2BC6101-22A3-495A-94FA-3DC01FE51923}" srcOrd="0" destOrd="0" presId="urn:microsoft.com/office/officeart/2016/7/layout/BasicLinearProcessNumbered"/>
    <dgm:cxn modelId="{1608A19F-B7A7-4CD5-BA4F-1E1B1B164C04}" type="presParOf" srcId="{B2BC6101-22A3-495A-94FA-3DC01FE51923}" destId="{4902C867-8914-4854-A2B6-662E81F6C21F}" srcOrd="0" destOrd="0" presId="urn:microsoft.com/office/officeart/2016/7/layout/BasicLinearProcessNumbered"/>
    <dgm:cxn modelId="{797B8F4E-93A5-4EC9-AA2D-055DAD90B574}" type="presParOf" srcId="{B2BC6101-22A3-495A-94FA-3DC01FE51923}" destId="{6E76C406-4329-4285-8787-8AC026189128}" srcOrd="1" destOrd="0" presId="urn:microsoft.com/office/officeart/2016/7/layout/BasicLinearProcessNumbered"/>
    <dgm:cxn modelId="{520C2F01-C71D-437B-AB6E-CA8B55F445C7}" type="presParOf" srcId="{B2BC6101-22A3-495A-94FA-3DC01FE51923}" destId="{D0BBE787-8383-4CEA-BA88-29A0514875E1}" srcOrd="2" destOrd="0" presId="urn:microsoft.com/office/officeart/2016/7/layout/BasicLinearProcessNumbered"/>
    <dgm:cxn modelId="{3C42130A-5E5D-401F-83B6-511CDD7AFD57}" type="presParOf" srcId="{B2BC6101-22A3-495A-94FA-3DC01FE51923}" destId="{595FE40F-E986-4CD8-84DB-58C9EEB1BCD5}" srcOrd="3" destOrd="0" presId="urn:microsoft.com/office/officeart/2016/7/layout/BasicLinearProcessNumbered"/>
    <dgm:cxn modelId="{B75A4E32-050E-4D9B-BF62-37CC86CB4AB4}" type="presParOf" srcId="{D0A78056-3CD1-40F4-BF76-E83C69D58E91}" destId="{C88277D9-F024-475E-B917-11BD68EC65AD}" srcOrd="1" destOrd="0" presId="urn:microsoft.com/office/officeart/2016/7/layout/BasicLinearProcessNumbered"/>
    <dgm:cxn modelId="{4E5B45EF-0786-41C1-A7A0-BCBA157E852C}" type="presParOf" srcId="{D0A78056-3CD1-40F4-BF76-E83C69D58E91}" destId="{56EF6E59-8FB6-45AC-BFD7-50CEAAC8F453}" srcOrd="2" destOrd="0" presId="urn:microsoft.com/office/officeart/2016/7/layout/BasicLinearProcessNumbered"/>
    <dgm:cxn modelId="{849F88CA-2150-46C9-864C-73AB9DD1CAE9}" type="presParOf" srcId="{56EF6E59-8FB6-45AC-BFD7-50CEAAC8F453}" destId="{4E1F2CCA-37E4-49D1-9DA6-F30F48EBEB8A}" srcOrd="0" destOrd="0" presId="urn:microsoft.com/office/officeart/2016/7/layout/BasicLinearProcessNumbered"/>
    <dgm:cxn modelId="{78CE66A2-9F99-401A-919D-7F3FFCD1A93D}" type="presParOf" srcId="{56EF6E59-8FB6-45AC-BFD7-50CEAAC8F453}" destId="{91290FBF-488A-4668-A6A3-C23806199895}" srcOrd="1" destOrd="0" presId="urn:microsoft.com/office/officeart/2016/7/layout/BasicLinearProcessNumbered"/>
    <dgm:cxn modelId="{FB9658EF-6475-45B8-AF82-79BB2CADB62D}" type="presParOf" srcId="{56EF6E59-8FB6-45AC-BFD7-50CEAAC8F453}" destId="{6408BBE8-3A50-4342-82BF-7E1961BEB3CE}" srcOrd="2" destOrd="0" presId="urn:microsoft.com/office/officeart/2016/7/layout/BasicLinearProcessNumbered"/>
    <dgm:cxn modelId="{4EAF41E2-3992-4FB1-A6F1-BB6591816082}" type="presParOf" srcId="{56EF6E59-8FB6-45AC-BFD7-50CEAAC8F453}" destId="{0B46B7D7-A38D-4697-9821-A3CAF3C9BDB9}" srcOrd="3" destOrd="0" presId="urn:microsoft.com/office/officeart/2016/7/layout/BasicLinearProcessNumbered"/>
    <dgm:cxn modelId="{DE5657FF-5C57-408E-951F-CA94EE0628B5}" type="presParOf" srcId="{D0A78056-3CD1-40F4-BF76-E83C69D58E91}" destId="{5F521579-2060-46EF-BCD5-261D37EA6047}" srcOrd="3" destOrd="0" presId="urn:microsoft.com/office/officeart/2016/7/layout/BasicLinearProcessNumbered"/>
    <dgm:cxn modelId="{A30CAA19-5739-48A2-9B7B-0C1418359A67}" type="presParOf" srcId="{D0A78056-3CD1-40F4-BF76-E83C69D58E91}" destId="{3B41B0A8-839F-43C1-A4AA-F43C9301208B}" srcOrd="4" destOrd="0" presId="urn:microsoft.com/office/officeart/2016/7/layout/BasicLinearProcessNumbered"/>
    <dgm:cxn modelId="{43E26D12-453D-4176-BDCF-85607BA78E34}" type="presParOf" srcId="{3B41B0A8-839F-43C1-A4AA-F43C9301208B}" destId="{E90F09DF-C018-44EE-8C89-BE07BB4F1F27}" srcOrd="0" destOrd="0" presId="urn:microsoft.com/office/officeart/2016/7/layout/BasicLinearProcessNumbered"/>
    <dgm:cxn modelId="{655BB689-2E4D-4317-92F2-60208A17BD68}" type="presParOf" srcId="{3B41B0A8-839F-43C1-A4AA-F43C9301208B}" destId="{204C590B-CD1F-4652-9122-7893E630F988}" srcOrd="1" destOrd="0" presId="urn:microsoft.com/office/officeart/2016/7/layout/BasicLinearProcessNumbered"/>
    <dgm:cxn modelId="{5A7938B6-91DD-42AF-A7CD-8A6C5D79DC7C}" type="presParOf" srcId="{3B41B0A8-839F-43C1-A4AA-F43C9301208B}" destId="{B051E4CF-64AA-4A3E-8AD0-ABEF13266EBD}" srcOrd="2" destOrd="0" presId="urn:microsoft.com/office/officeart/2016/7/layout/BasicLinearProcessNumbered"/>
    <dgm:cxn modelId="{203A4AB9-D5FD-4DEE-811F-06EACDE00267}" type="presParOf" srcId="{3B41B0A8-839F-43C1-A4AA-F43C9301208B}" destId="{D2E154D1-83BC-44B5-8A3E-722C7EE0B4F0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EE54E6-F390-41E1-AE29-0E5266C19E41}">
      <dsp:nvSpPr>
        <dsp:cNvPr id="0" name=""/>
        <dsp:cNvSpPr/>
      </dsp:nvSpPr>
      <dsp:spPr>
        <a:xfrm>
          <a:off x="0" y="415"/>
          <a:ext cx="10895369" cy="972413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C309E3-AF6D-4C7E-9451-C72D149EA428}">
      <dsp:nvSpPr>
        <dsp:cNvPr id="0" name=""/>
        <dsp:cNvSpPr/>
      </dsp:nvSpPr>
      <dsp:spPr>
        <a:xfrm>
          <a:off x="294154" y="219208"/>
          <a:ext cx="534827" cy="53482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123A0F-79D3-4C2F-AABF-8600B0E7455B}">
      <dsp:nvSpPr>
        <dsp:cNvPr id="0" name=""/>
        <dsp:cNvSpPr/>
      </dsp:nvSpPr>
      <dsp:spPr>
        <a:xfrm>
          <a:off x="1123137" y="415"/>
          <a:ext cx="9772232" cy="972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914" tIns="102914" rIns="102914" bIns="102914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Cryptocurrencies or tokens are digital assets issued in return for remuneration in the form of fiat money or other cryptocurrencies. </a:t>
          </a:r>
        </a:p>
      </dsp:txBody>
      <dsp:txXfrm>
        <a:off x="1123137" y="415"/>
        <a:ext cx="9772232" cy="972413"/>
      </dsp:txXfrm>
    </dsp:sp>
    <dsp:sp modelId="{92AB70DF-3DB0-4381-8086-2C8DD773BF69}">
      <dsp:nvSpPr>
        <dsp:cNvPr id="0" name=""/>
        <dsp:cNvSpPr/>
      </dsp:nvSpPr>
      <dsp:spPr>
        <a:xfrm>
          <a:off x="0" y="1215931"/>
          <a:ext cx="10895369" cy="972413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74AE32-299E-43D5-94AB-7DE534BEA2B6}">
      <dsp:nvSpPr>
        <dsp:cNvPr id="0" name=""/>
        <dsp:cNvSpPr/>
      </dsp:nvSpPr>
      <dsp:spPr>
        <a:xfrm>
          <a:off x="294154" y="1434724"/>
          <a:ext cx="534827" cy="53482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BE7159-B60A-4672-A0A2-B5F4DC030A6B}">
      <dsp:nvSpPr>
        <dsp:cNvPr id="0" name=""/>
        <dsp:cNvSpPr/>
      </dsp:nvSpPr>
      <dsp:spPr>
        <a:xfrm>
          <a:off x="1123137" y="1215931"/>
          <a:ext cx="9772232" cy="972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914" tIns="102914" rIns="102914" bIns="102914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 coin has its own blockchain while a token operates on top of other underlying platforms. </a:t>
          </a:r>
        </a:p>
      </dsp:txBody>
      <dsp:txXfrm>
        <a:off x="1123137" y="1215931"/>
        <a:ext cx="9772232" cy="972413"/>
      </dsp:txXfrm>
    </dsp:sp>
    <dsp:sp modelId="{E6BB36C5-9CF8-422B-8E7E-4FCA9E7D7028}">
      <dsp:nvSpPr>
        <dsp:cNvPr id="0" name=""/>
        <dsp:cNvSpPr/>
      </dsp:nvSpPr>
      <dsp:spPr>
        <a:xfrm>
          <a:off x="0" y="2431448"/>
          <a:ext cx="10895369" cy="972413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331DD6-491D-40D8-8260-ABD2CEE50925}">
      <dsp:nvSpPr>
        <dsp:cNvPr id="0" name=""/>
        <dsp:cNvSpPr/>
      </dsp:nvSpPr>
      <dsp:spPr>
        <a:xfrm>
          <a:off x="294154" y="2650241"/>
          <a:ext cx="534827" cy="53482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F57D50-7648-4666-8086-BED43A8EC675}">
      <dsp:nvSpPr>
        <dsp:cNvPr id="0" name=""/>
        <dsp:cNvSpPr/>
      </dsp:nvSpPr>
      <dsp:spPr>
        <a:xfrm>
          <a:off x="1123137" y="2431448"/>
          <a:ext cx="9772232" cy="972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914" tIns="102914" rIns="102914" bIns="102914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Coins are used mainly as media of exchange or stores of value, akin to non-digital currencies. Tokens are typically used in a manner akin to coupons or vouchers on specific sites for specific purposes and are often used as a reward or funding mechanism. </a:t>
          </a:r>
        </a:p>
      </dsp:txBody>
      <dsp:txXfrm>
        <a:off x="1123137" y="2431448"/>
        <a:ext cx="9772232" cy="9724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02C867-8914-4854-A2B6-662E81F6C21F}">
      <dsp:nvSpPr>
        <dsp:cNvPr id="0" name=""/>
        <dsp:cNvSpPr/>
      </dsp:nvSpPr>
      <dsp:spPr>
        <a:xfrm>
          <a:off x="0" y="0"/>
          <a:ext cx="3404803" cy="3404277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452" tIns="330200" rIns="265452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1. Are</a:t>
          </a:r>
          <a:r>
            <a:rPr lang="zh-CN" sz="26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tokens</a:t>
          </a:r>
          <a:r>
            <a:rPr lang="zh-CN" sz="26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issued</a:t>
          </a:r>
          <a:r>
            <a:rPr lang="zh-CN" sz="26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at steep discount?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293625"/>
        <a:ext cx="3404803" cy="2042566"/>
      </dsp:txXfrm>
    </dsp:sp>
    <dsp:sp modelId="{6E76C406-4329-4285-8787-8AC026189128}">
      <dsp:nvSpPr>
        <dsp:cNvPr id="0" name=""/>
        <dsp:cNvSpPr/>
      </dsp:nvSpPr>
      <dsp:spPr>
        <a:xfrm>
          <a:off x="1191760" y="340427"/>
          <a:ext cx="1021283" cy="102128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623" tIns="12700" rIns="79623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341323" y="489990"/>
        <a:ext cx="722157" cy="722157"/>
      </dsp:txXfrm>
    </dsp:sp>
    <dsp:sp modelId="{D0BBE787-8383-4CEA-BA88-29A0514875E1}">
      <dsp:nvSpPr>
        <dsp:cNvPr id="0" name=""/>
        <dsp:cNvSpPr/>
      </dsp:nvSpPr>
      <dsp:spPr>
        <a:xfrm>
          <a:off x="0" y="3404205"/>
          <a:ext cx="3404803" cy="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1F2CCA-37E4-49D1-9DA6-F30F48EBEB8A}">
      <dsp:nvSpPr>
        <dsp:cNvPr id="0" name=""/>
        <dsp:cNvSpPr/>
      </dsp:nvSpPr>
      <dsp:spPr>
        <a:xfrm>
          <a:off x="3745283" y="0"/>
          <a:ext cx="3404803" cy="3404277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452" tIns="330200" rIns="265452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2. Is the Bitcoin return the source of systematic risk?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45283" y="1293625"/>
        <a:ext cx="3404803" cy="2042566"/>
      </dsp:txXfrm>
    </dsp:sp>
    <dsp:sp modelId="{91290FBF-488A-4668-A6A3-C23806199895}">
      <dsp:nvSpPr>
        <dsp:cNvPr id="0" name=""/>
        <dsp:cNvSpPr/>
      </dsp:nvSpPr>
      <dsp:spPr>
        <a:xfrm>
          <a:off x="4937043" y="340427"/>
          <a:ext cx="1021283" cy="102128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623" tIns="12700" rIns="79623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5086606" y="489990"/>
        <a:ext cx="722157" cy="722157"/>
      </dsp:txXfrm>
    </dsp:sp>
    <dsp:sp modelId="{6408BBE8-3A50-4342-82BF-7E1961BEB3CE}">
      <dsp:nvSpPr>
        <dsp:cNvPr id="0" name=""/>
        <dsp:cNvSpPr/>
      </dsp:nvSpPr>
      <dsp:spPr>
        <a:xfrm>
          <a:off x="3745283" y="3404205"/>
          <a:ext cx="3404803" cy="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0F09DF-C018-44EE-8C89-BE07BB4F1F27}">
      <dsp:nvSpPr>
        <dsp:cNvPr id="0" name=""/>
        <dsp:cNvSpPr/>
      </dsp:nvSpPr>
      <dsp:spPr>
        <a:xfrm>
          <a:off x="7490566" y="0"/>
          <a:ext cx="3404803" cy="3404277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452" tIns="330200" rIns="265452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3. What drives the market movement? </a:t>
          </a:r>
          <a:r>
            <a:rPr lang="zh-CN" sz="26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90566" y="1293625"/>
        <a:ext cx="3404803" cy="2042566"/>
      </dsp:txXfrm>
    </dsp:sp>
    <dsp:sp modelId="{204C590B-CD1F-4652-9122-7893E630F988}">
      <dsp:nvSpPr>
        <dsp:cNvPr id="0" name=""/>
        <dsp:cNvSpPr/>
      </dsp:nvSpPr>
      <dsp:spPr>
        <a:xfrm>
          <a:off x="8682326" y="340427"/>
          <a:ext cx="1021283" cy="102128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623" tIns="12700" rIns="79623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8831889" y="489990"/>
        <a:ext cx="722157" cy="722157"/>
      </dsp:txXfrm>
    </dsp:sp>
    <dsp:sp modelId="{B051E4CF-64AA-4A3E-8AD0-ABEF13266EBD}">
      <dsp:nvSpPr>
        <dsp:cNvPr id="0" name=""/>
        <dsp:cNvSpPr/>
      </dsp:nvSpPr>
      <dsp:spPr>
        <a:xfrm>
          <a:off x="7490566" y="3404205"/>
          <a:ext cx="3404803" cy="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512C2-441E-4740-A2A7-E25728BF25D5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41A0-EDD0-4ABA-95B2-79EE7D4A5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88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512C2-441E-4740-A2A7-E25728BF25D5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41A0-EDD0-4ABA-95B2-79EE7D4A5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069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512C2-441E-4740-A2A7-E25728BF25D5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41A0-EDD0-4ABA-95B2-79EE7D4A5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617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512C2-441E-4740-A2A7-E25728BF25D5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41A0-EDD0-4ABA-95B2-79EE7D4A527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29418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512C2-441E-4740-A2A7-E25728BF25D5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41A0-EDD0-4ABA-95B2-79EE7D4A5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994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512C2-441E-4740-A2A7-E25728BF25D5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41A0-EDD0-4ABA-95B2-79EE7D4A5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477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512C2-441E-4740-A2A7-E25728BF25D5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41A0-EDD0-4ABA-95B2-79EE7D4A5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2842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512C2-441E-4740-A2A7-E25728BF25D5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41A0-EDD0-4ABA-95B2-79EE7D4A5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776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512C2-441E-4740-A2A7-E25728BF25D5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41A0-EDD0-4ABA-95B2-79EE7D4A5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436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512C2-441E-4740-A2A7-E25728BF25D5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41A0-EDD0-4ABA-95B2-79EE7D4A5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599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512C2-441E-4740-A2A7-E25728BF25D5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41A0-EDD0-4ABA-95B2-79EE7D4A5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444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512C2-441E-4740-A2A7-E25728BF25D5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41A0-EDD0-4ABA-95B2-79EE7D4A5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248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512C2-441E-4740-A2A7-E25728BF25D5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41A0-EDD0-4ABA-95B2-79EE7D4A5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252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512C2-441E-4740-A2A7-E25728BF25D5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41A0-EDD0-4ABA-95B2-79EE7D4A5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283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512C2-441E-4740-A2A7-E25728BF25D5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41A0-EDD0-4ABA-95B2-79EE7D4A5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850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512C2-441E-4740-A2A7-E25728BF25D5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41A0-EDD0-4ABA-95B2-79EE7D4A5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526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512C2-441E-4740-A2A7-E25728BF25D5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41A0-EDD0-4ABA-95B2-79EE7D4A5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31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63512C2-441E-4740-A2A7-E25728BF25D5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A41A0-EDD0-4ABA-95B2-79EE7D4A5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89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C7A75-24F3-48DB-9B45-D97F0928F5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2108" y="1454964"/>
            <a:ext cx="4532249" cy="1974036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Cryptocurrencies: Stylized Facts on a New Investible Instrument </a:t>
            </a:r>
            <a:b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										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66EED8-6C9E-497A-8BD1-9D551149C0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4406" y="4875771"/>
            <a:ext cx="5516723" cy="1464378"/>
          </a:xfrm>
        </p:spPr>
        <p:txBody>
          <a:bodyPr>
            <a:normAutofit/>
          </a:bodyPr>
          <a:lstStyle/>
          <a:p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presented by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Zongpeng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Jobber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Shi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53731E-6A39-41DF-BCE2-F5B3BB8F8A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8" r="25598"/>
          <a:stretch/>
        </p:blipFill>
        <p:spPr>
          <a:xfrm>
            <a:off x="0" y="10"/>
            <a:ext cx="5374434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049398-606C-40B1-A877-76B8707DE724}"/>
              </a:ext>
            </a:extLst>
          </p:cNvPr>
          <p:cNvSpPr txBox="1"/>
          <p:nvPr/>
        </p:nvSpPr>
        <p:spPr>
          <a:xfrm>
            <a:off x="8400331" y="3429000"/>
            <a:ext cx="24416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Albert S. Hu</a:t>
            </a:r>
            <a:b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Christine A.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Parlour</a:t>
            </a:r>
            <a:b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Uday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Rajan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425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3A596E-1B81-4FD3-B27E-6C618581B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US" altLang="zh-CN" dirty="0">
                <a:solidFill>
                  <a:srgbClr val="FFFFFF"/>
                </a:solidFill>
              </a:rPr>
              <a:t>Secondary Market Returns 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FF236AF-1C8E-4878-8991-69C5B5D46A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EAF2F3"/>
              </a:clrFrom>
              <a:clrTo>
                <a:srgbClr val="EAF2F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07787" y="2345636"/>
            <a:ext cx="8727872" cy="419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044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755435-2E5D-4671-BF9D-1A1EE74FE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US" altLang="zh-CN" dirty="0">
                <a:solidFill>
                  <a:srgbClr val="FFFFFF"/>
                </a:solidFill>
              </a:rPr>
              <a:t>Secondary Market Returns 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D3A8FB2-8357-486A-A413-A396EC885A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5609" y="2304856"/>
            <a:ext cx="6304110" cy="410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1601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F7E2A6-5D2A-481C-B197-D3FA97326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US" altLang="zh-CN" dirty="0">
                <a:solidFill>
                  <a:srgbClr val="FFFFFF"/>
                </a:solidFill>
              </a:rPr>
              <a:t>Secondary Market Returns 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125792C-A780-4C28-B804-B4A47896E4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EAF2F3"/>
              </a:clrFrom>
              <a:clrTo>
                <a:srgbClr val="EAF2F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7953" y="2734505"/>
            <a:ext cx="4389120" cy="31886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C9C6EE-0A56-4111-9C81-23941C91B90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AF2F3"/>
              </a:clrFrom>
              <a:clrTo>
                <a:srgbClr val="EAF2F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91592" y="2734505"/>
            <a:ext cx="4389120" cy="3242238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C1B288C-4666-4272-AB40-590EBEB96D78}"/>
              </a:ext>
            </a:extLst>
          </p:cNvPr>
          <p:cNvCxnSpPr>
            <a:cxnSpLocks/>
          </p:cNvCxnSpPr>
          <p:nvPr/>
        </p:nvCxnSpPr>
        <p:spPr>
          <a:xfrm>
            <a:off x="7507527" y="5208270"/>
            <a:ext cx="0" cy="268605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15D1C4B-3C9E-427B-8278-F1E0F82363C8}"/>
              </a:ext>
            </a:extLst>
          </p:cNvPr>
          <p:cNvCxnSpPr>
            <a:cxnSpLocks/>
          </p:cNvCxnSpPr>
          <p:nvPr/>
        </p:nvCxnSpPr>
        <p:spPr>
          <a:xfrm flipH="1">
            <a:off x="6865620" y="5208270"/>
            <a:ext cx="641908" cy="0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12F70B3-97CF-480C-B60E-CDA24F966526}"/>
              </a:ext>
            </a:extLst>
          </p:cNvPr>
          <p:cNvSpPr txBox="1"/>
          <p:nvPr/>
        </p:nvSpPr>
        <p:spPr>
          <a:xfrm>
            <a:off x="7228640" y="5494533"/>
            <a:ext cx="7266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ighlight>
                  <a:srgbClr val="FF0000"/>
                </a:highlight>
              </a:rPr>
              <a:t>3.22%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995314-6D45-411D-B219-49FA8FB4F926}"/>
              </a:ext>
            </a:extLst>
          </p:cNvPr>
          <p:cNvSpPr txBox="1"/>
          <p:nvPr/>
        </p:nvSpPr>
        <p:spPr>
          <a:xfrm>
            <a:off x="6356150" y="5096351"/>
            <a:ext cx="7266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ighlight>
                  <a:srgbClr val="FF0000"/>
                </a:highlight>
              </a:rPr>
              <a:t>0.68%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190F897-049F-47AB-9BB5-EE7C3D34E770}"/>
              </a:ext>
            </a:extLst>
          </p:cNvPr>
          <p:cNvSpPr/>
          <p:nvPr/>
        </p:nvSpPr>
        <p:spPr>
          <a:xfrm>
            <a:off x="7438535" y="5127366"/>
            <a:ext cx="149419" cy="134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F998084-D881-4F2F-B55C-513CC652853F}"/>
              </a:ext>
            </a:extLst>
          </p:cNvPr>
          <p:cNvSpPr txBox="1"/>
          <p:nvPr/>
        </p:nvSpPr>
        <p:spPr>
          <a:xfrm>
            <a:off x="7861859" y="4378194"/>
            <a:ext cx="3573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minimum variance portfolio is 56% weighted in Bitcoin. </a:t>
            </a:r>
          </a:p>
        </p:txBody>
      </p:sp>
    </p:spTree>
    <p:extLst>
      <p:ext uri="{BB962C8B-B14F-4D97-AF65-F5344CB8AC3E}">
        <p14:creationId xmlns:p14="http://schemas.microsoft.com/office/powerpoint/2010/main" val="24869505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983C2F-D0DF-4B12-9B6E-283C48BC6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US" altLang="zh-CN" dirty="0">
                <a:solidFill>
                  <a:srgbClr val="FFFFFF"/>
                </a:solidFill>
              </a:rPr>
              <a:t>Secondary Market Returns 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021672-9AB2-4BA8-AC07-F8A4F07189A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AF2F3"/>
              </a:clrFrom>
              <a:clrTo>
                <a:srgbClr val="EAF2F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3632" y="2155085"/>
            <a:ext cx="7970974" cy="440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7701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D69769-A1B7-40FB-9F28-B659A14D5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US" altLang="zh-CN" dirty="0">
                <a:solidFill>
                  <a:srgbClr val="FFFFFF"/>
                </a:solidFill>
              </a:rPr>
              <a:t>Secondary Market Returns 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51A3F19-145B-42B4-828E-E18DBFA4E2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5491" y="2396886"/>
            <a:ext cx="8091137" cy="34845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80F39B-99A1-4EBD-A9E1-C671FDE6A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5871" y="5881448"/>
            <a:ext cx="6810375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4611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2989BF-BC55-4FC5-BB9B-9F2954E88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US" altLang="zh-CN" dirty="0">
                <a:solidFill>
                  <a:srgbClr val="FFFFFF"/>
                </a:solidFill>
              </a:rPr>
              <a:t>Secondary Market Returns 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301069E-E502-4AB6-82E8-AC15101223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EAF2F3"/>
              </a:clrFrom>
              <a:clrTo>
                <a:srgbClr val="EAF2F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3312" y="2567752"/>
            <a:ext cx="4383804" cy="35969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93E348-E9ED-457D-A926-361285E4A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037" y="2587999"/>
            <a:ext cx="4383804" cy="34845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E329F1-7F5B-4234-A781-B91061E0561B}"/>
              </a:ext>
            </a:extLst>
          </p:cNvPr>
          <p:cNvSpPr txBox="1"/>
          <p:nvPr/>
        </p:nvSpPr>
        <p:spPr>
          <a:xfrm>
            <a:off x="1423686" y="4366236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altLang="zh-CN" dirty="0"/>
              <a:t>=0.698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554975-1799-481D-B845-3980CA81F6A1}"/>
              </a:ext>
            </a:extLst>
          </p:cNvPr>
          <p:cNvSpPr txBox="1"/>
          <p:nvPr/>
        </p:nvSpPr>
        <p:spPr>
          <a:xfrm>
            <a:off x="3728977" y="4366236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altLang="zh-CN" dirty="0"/>
              <a:t>=0.456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2129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46E717-1933-45AC-B8CD-7D163A375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US" altLang="zh-CN" dirty="0">
                <a:solidFill>
                  <a:srgbClr val="FFFFFF"/>
                </a:solidFill>
              </a:rPr>
              <a:t>Thoughts</a:t>
            </a:r>
            <a:r>
              <a:rPr lang="zh-CN" altLang="en-US" dirty="0">
                <a:solidFill>
                  <a:srgbClr val="FFFFFF"/>
                </a:solidFill>
              </a:rPr>
              <a:t> </a:t>
            </a:r>
            <a:r>
              <a:rPr lang="en-US" altLang="zh-CN" dirty="0">
                <a:solidFill>
                  <a:srgbClr val="FFFFFF"/>
                </a:solidFill>
              </a:rPr>
              <a:t>about</a:t>
            </a:r>
            <a:r>
              <a:rPr lang="zh-CN" altLang="en-US" dirty="0">
                <a:solidFill>
                  <a:srgbClr val="FFFFFF"/>
                </a:solidFill>
              </a:rPr>
              <a:t> </a:t>
            </a:r>
            <a:r>
              <a:rPr lang="en-US" altLang="zh-CN" dirty="0">
                <a:solidFill>
                  <a:srgbClr val="FFFFFF"/>
                </a:solidFill>
              </a:rPr>
              <a:t>Pricing	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1C50261-811D-4FC6-8D6C-305E6B2367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1275" y="2423022"/>
            <a:ext cx="2847975" cy="1238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440856-80FB-4110-B550-C96A1FADD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275" y="4090353"/>
            <a:ext cx="59817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9538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0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DA271E-4AC8-4ED9-BA4C-B394433F8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EBEBEB"/>
                </a:solidFill>
                <a:cs typeface="Times New Roman" panose="02020603050405020304" pitchFamily="18" charset="0"/>
              </a:rPr>
              <a:t>Thoughts</a:t>
            </a:r>
            <a:endParaRPr lang="en-US" dirty="0">
              <a:solidFill>
                <a:srgbClr val="EBEBEB"/>
              </a:solidFill>
              <a:cs typeface="Times New Roman" panose="02020603050405020304" pitchFamily="18" charset="0"/>
            </a:endParaRPr>
          </a:p>
        </p:txBody>
      </p:sp>
      <p:sp>
        <p:nvSpPr>
          <p:cNvPr id="31" name="Rectangle 24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Freeform: Shape 26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33" name="Content Placeholder 2">
            <a:extLst>
              <a:ext uri="{FF2B5EF4-FFF2-40B4-BE49-F238E27FC236}">
                <a16:creationId xmlns:a16="http://schemas.microsoft.com/office/drawing/2014/main" id="{4F891575-C2AB-4CA4-8139-4FEA26FC0A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9094094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87318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88000"/>
                <a:satMod val="130000"/>
                <a:lumMod val="124000"/>
              </a:schemeClr>
            </a:gs>
            <a:gs pos="100000">
              <a:schemeClr val="bg2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9" name="Picture 9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1" name="Oval 11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3" name="Picture 13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E27238C-8EAF-4098-86E6-7723B7DAE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36">
            <a:extLst>
              <a:ext uri="{FF2B5EF4-FFF2-40B4-BE49-F238E27FC236}">
                <a16:creationId xmlns:a16="http://schemas.microsoft.com/office/drawing/2014/main" id="{992F97B1-1891-4FCC-9E5F-BA97EDB48F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351010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78C6C821-FEE1-4EB6-9590-C021440C7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9700459" cy="6858001"/>
          </a:xfrm>
          <a:custGeom>
            <a:avLst/>
            <a:gdLst>
              <a:gd name="connsiteX0" fmla="*/ 0 w 9700459"/>
              <a:gd name="connsiteY0" fmla="*/ 0 h 6858001"/>
              <a:gd name="connsiteX1" fmla="*/ 1323975 w 9700459"/>
              <a:gd name="connsiteY1" fmla="*/ 0 h 6858001"/>
              <a:gd name="connsiteX2" fmla="*/ 1517015 w 9700459"/>
              <a:gd name="connsiteY2" fmla="*/ 0 h 6858001"/>
              <a:gd name="connsiteX3" fmla="*/ 3241265 w 9700459"/>
              <a:gd name="connsiteY3" fmla="*/ 0 h 6858001"/>
              <a:gd name="connsiteX4" fmla="*/ 3241265 w 9700459"/>
              <a:gd name="connsiteY4" fmla="*/ 1 h 6858001"/>
              <a:gd name="connsiteX5" fmla="*/ 8355744 w 9700459"/>
              <a:gd name="connsiteY5" fmla="*/ 1 h 6858001"/>
              <a:gd name="connsiteX6" fmla="*/ 8355744 w 9700459"/>
              <a:gd name="connsiteY6" fmla="*/ 0 h 6858001"/>
              <a:gd name="connsiteX7" fmla="*/ 9699282 w 9700459"/>
              <a:gd name="connsiteY7" fmla="*/ 0 h 6858001"/>
              <a:gd name="connsiteX8" fmla="*/ 9674237 w 9700459"/>
              <a:gd name="connsiteY8" fmla="*/ 155677 h 6858001"/>
              <a:gd name="connsiteX9" fmla="*/ 9650368 w 9700459"/>
              <a:gd name="connsiteY9" fmla="*/ 310668 h 6858001"/>
              <a:gd name="connsiteX10" fmla="*/ 9627004 w 9700459"/>
              <a:gd name="connsiteY10" fmla="*/ 466344 h 6858001"/>
              <a:gd name="connsiteX11" fmla="*/ 9607001 w 9700459"/>
              <a:gd name="connsiteY11" fmla="*/ 622707 h 6858001"/>
              <a:gd name="connsiteX12" fmla="*/ 9586830 w 9700459"/>
              <a:gd name="connsiteY12" fmla="*/ 778383 h 6858001"/>
              <a:gd name="connsiteX13" fmla="*/ 9568004 w 9700459"/>
              <a:gd name="connsiteY13" fmla="*/ 934746 h 6858001"/>
              <a:gd name="connsiteX14" fmla="*/ 9551868 w 9700459"/>
              <a:gd name="connsiteY14" fmla="*/ 1089051 h 6858001"/>
              <a:gd name="connsiteX15" fmla="*/ 9536572 w 9700459"/>
              <a:gd name="connsiteY15" fmla="*/ 1245413 h 6858001"/>
              <a:gd name="connsiteX16" fmla="*/ 9522620 w 9700459"/>
              <a:gd name="connsiteY16" fmla="*/ 1401090 h 6858001"/>
              <a:gd name="connsiteX17" fmla="*/ 9510518 w 9700459"/>
              <a:gd name="connsiteY17" fmla="*/ 1554023 h 6858001"/>
              <a:gd name="connsiteX18" fmla="*/ 9498415 w 9700459"/>
              <a:gd name="connsiteY18" fmla="*/ 1709014 h 6858001"/>
              <a:gd name="connsiteX19" fmla="*/ 9488330 w 9700459"/>
              <a:gd name="connsiteY19" fmla="*/ 1861947 h 6858001"/>
              <a:gd name="connsiteX20" fmla="*/ 9480430 w 9700459"/>
              <a:gd name="connsiteY20" fmla="*/ 2014881 h 6858001"/>
              <a:gd name="connsiteX21" fmla="*/ 9472193 w 9700459"/>
              <a:gd name="connsiteY21" fmla="*/ 2167128 h 6858001"/>
              <a:gd name="connsiteX22" fmla="*/ 9465302 w 9700459"/>
              <a:gd name="connsiteY22" fmla="*/ 2318004 h 6858001"/>
              <a:gd name="connsiteX23" fmla="*/ 9460427 w 9700459"/>
              <a:gd name="connsiteY23" fmla="*/ 2467509 h 6858001"/>
              <a:gd name="connsiteX24" fmla="*/ 9456225 w 9700459"/>
              <a:gd name="connsiteY24" fmla="*/ 2617013 h 6858001"/>
              <a:gd name="connsiteX25" fmla="*/ 9452191 w 9700459"/>
              <a:gd name="connsiteY25" fmla="*/ 2765146 h 6858001"/>
              <a:gd name="connsiteX26" fmla="*/ 9450342 w 9700459"/>
              <a:gd name="connsiteY26" fmla="*/ 2911221 h 6858001"/>
              <a:gd name="connsiteX27" fmla="*/ 9448325 w 9700459"/>
              <a:gd name="connsiteY27" fmla="*/ 3057297 h 6858001"/>
              <a:gd name="connsiteX28" fmla="*/ 9447316 w 9700459"/>
              <a:gd name="connsiteY28" fmla="*/ 3201315 h 6858001"/>
              <a:gd name="connsiteX29" fmla="*/ 9448325 w 9700459"/>
              <a:gd name="connsiteY29" fmla="*/ 3343961 h 6858001"/>
              <a:gd name="connsiteX30" fmla="*/ 9448325 w 9700459"/>
              <a:gd name="connsiteY30" fmla="*/ 3485236 h 6858001"/>
              <a:gd name="connsiteX31" fmla="*/ 9450342 w 9700459"/>
              <a:gd name="connsiteY31" fmla="*/ 3625139 h 6858001"/>
              <a:gd name="connsiteX32" fmla="*/ 9453367 w 9700459"/>
              <a:gd name="connsiteY32" fmla="*/ 3762299 h 6858001"/>
              <a:gd name="connsiteX33" fmla="*/ 9456225 w 9700459"/>
              <a:gd name="connsiteY33" fmla="*/ 3898087 h 6858001"/>
              <a:gd name="connsiteX34" fmla="*/ 9459419 w 9700459"/>
              <a:gd name="connsiteY34" fmla="*/ 4031133 h 6858001"/>
              <a:gd name="connsiteX35" fmla="*/ 9464293 w 9700459"/>
              <a:gd name="connsiteY35" fmla="*/ 4163492 h 6858001"/>
              <a:gd name="connsiteX36" fmla="*/ 9469504 w 9700459"/>
              <a:gd name="connsiteY36" fmla="*/ 4293793 h 6858001"/>
              <a:gd name="connsiteX37" fmla="*/ 9474210 w 9700459"/>
              <a:gd name="connsiteY37" fmla="*/ 4421352 h 6858001"/>
              <a:gd name="connsiteX38" fmla="*/ 9487490 w 9700459"/>
              <a:gd name="connsiteY38" fmla="*/ 4670298 h 6858001"/>
              <a:gd name="connsiteX39" fmla="*/ 9501609 w 9700459"/>
              <a:gd name="connsiteY39" fmla="*/ 4908956 h 6858001"/>
              <a:gd name="connsiteX40" fmla="*/ 9516401 w 9700459"/>
              <a:gd name="connsiteY40" fmla="*/ 5138013 h 6858001"/>
              <a:gd name="connsiteX41" fmla="*/ 9532706 w 9700459"/>
              <a:gd name="connsiteY41" fmla="*/ 5354726 h 6858001"/>
              <a:gd name="connsiteX42" fmla="*/ 9549683 w 9700459"/>
              <a:gd name="connsiteY42" fmla="*/ 5561838 h 6858001"/>
              <a:gd name="connsiteX43" fmla="*/ 9568004 w 9700459"/>
              <a:gd name="connsiteY43" fmla="*/ 5753862 h 6858001"/>
              <a:gd name="connsiteX44" fmla="*/ 9585990 w 9700459"/>
              <a:gd name="connsiteY44" fmla="*/ 5934227 h 6858001"/>
              <a:gd name="connsiteX45" fmla="*/ 9603975 w 9700459"/>
              <a:gd name="connsiteY45" fmla="*/ 6100191 h 6858001"/>
              <a:gd name="connsiteX46" fmla="*/ 9620952 w 9700459"/>
              <a:gd name="connsiteY46" fmla="*/ 6252438 h 6858001"/>
              <a:gd name="connsiteX47" fmla="*/ 9637089 w 9700459"/>
              <a:gd name="connsiteY47" fmla="*/ 6387541 h 6858001"/>
              <a:gd name="connsiteX48" fmla="*/ 9652385 w 9700459"/>
              <a:gd name="connsiteY48" fmla="*/ 6509613 h 6858001"/>
              <a:gd name="connsiteX49" fmla="*/ 9665160 w 9700459"/>
              <a:gd name="connsiteY49" fmla="*/ 6612483 h 6858001"/>
              <a:gd name="connsiteX50" fmla="*/ 9677262 w 9700459"/>
              <a:gd name="connsiteY50" fmla="*/ 6698894 h 6858001"/>
              <a:gd name="connsiteX51" fmla="*/ 9694576 w 9700459"/>
              <a:gd name="connsiteY51" fmla="*/ 6817538 h 6858001"/>
              <a:gd name="connsiteX52" fmla="*/ 9700459 w 9700459"/>
              <a:gd name="connsiteY52" fmla="*/ 6858000 h 6858001"/>
              <a:gd name="connsiteX53" fmla="*/ 8795105 w 9700459"/>
              <a:gd name="connsiteY53" fmla="*/ 6858000 h 6858001"/>
              <a:gd name="connsiteX54" fmla="*/ 8795105 w 9700459"/>
              <a:gd name="connsiteY54" fmla="*/ 6858001 h 6858001"/>
              <a:gd name="connsiteX55" fmla="*/ 2704541 w 9700459"/>
              <a:gd name="connsiteY55" fmla="*/ 6858001 h 6858001"/>
              <a:gd name="connsiteX56" fmla="*/ 2704541 w 9700459"/>
              <a:gd name="connsiteY56" fmla="*/ 6858000 h 6858001"/>
              <a:gd name="connsiteX57" fmla="*/ 1517015 w 9700459"/>
              <a:gd name="connsiteY57" fmla="*/ 6858000 h 6858001"/>
              <a:gd name="connsiteX58" fmla="*/ 1323975 w 9700459"/>
              <a:gd name="connsiteY58" fmla="*/ 6858000 h 6858001"/>
              <a:gd name="connsiteX59" fmla="*/ 0 w 9700459"/>
              <a:gd name="connsiteY5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9700459" h="6858001">
                <a:moveTo>
                  <a:pt x="0" y="0"/>
                </a:moveTo>
                <a:lnTo>
                  <a:pt x="1323975" y="0"/>
                </a:lnTo>
                <a:lnTo>
                  <a:pt x="1517015" y="0"/>
                </a:lnTo>
                <a:lnTo>
                  <a:pt x="3241265" y="0"/>
                </a:lnTo>
                <a:lnTo>
                  <a:pt x="3241265" y="1"/>
                </a:lnTo>
                <a:lnTo>
                  <a:pt x="8355744" y="1"/>
                </a:lnTo>
                <a:lnTo>
                  <a:pt x="8355744" y="0"/>
                </a:lnTo>
                <a:lnTo>
                  <a:pt x="9699282" y="0"/>
                </a:lnTo>
                <a:lnTo>
                  <a:pt x="9674237" y="155677"/>
                </a:lnTo>
                <a:lnTo>
                  <a:pt x="9650368" y="310668"/>
                </a:lnTo>
                <a:lnTo>
                  <a:pt x="9627004" y="466344"/>
                </a:lnTo>
                <a:lnTo>
                  <a:pt x="9607001" y="622707"/>
                </a:lnTo>
                <a:lnTo>
                  <a:pt x="9586830" y="778383"/>
                </a:lnTo>
                <a:lnTo>
                  <a:pt x="9568004" y="934746"/>
                </a:lnTo>
                <a:lnTo>
                  <a:pt x="9551868" y="1089051"/>
                </a:lnTo>
                <a:lnTo>
                  <a:pt x="9536572" y="1245413"/>
                </a:lnTo>
                <a:lnTo>
                  <a:pt x="9522620" y="1401090"/>
                </a:lnTo>
                <a:lnTo>
                  <a:pt x="9510518" y="1554023"/>
                </a:lnTo>
                <a:lnTo>
                  <a:pt x="9498415" y="1709014"/>
                </a:lnTo>
                <a:lnTo>
                  <a:pt x="9488330" y="1861947"/>
                </a:lnTo>
                <a:lnTo>
                  <a:pt x="9480430" y="2014881"/>
                </a:lnTo>
                <a:lnTo>
                  <a:pt x="9472193" y="2167128"/>
                </a:lnTo>
                <a:lnTo>
                  <a:pt x="9465302" y="2318004"/>
                </a:lnTo>
                <a:lnTo>
                  <a:pt x="9460427" y="2467509"/>
                </a:lnTo>
                <a:lnTo>
                  <a:pt x="9456225" y="2617013"/>
                </a:lnTo>
                <a:lnTo>
                  <a:pt x="9452191" y="2765146"/>
                </a:lnTo>
                <a:lnTo>
                  <a:pt x="9450342" y="2911221"/>
                </a:lnTo>
                <a:lnTo>
                  <a:pt x="9448325" y="3057297"/>
                </a:lnTo>
                <a:lnTo>
                  <a:pt x="9447316" y="3201315"/>
                </a:lnTo>
                <a:lnTo>
                  <a:pt x="9448325" y="3343961"/>
                </a:lnTo>
                <a:lnTo>
                  <a:pt x="9448325" y="3485236"/>
                </a:lnTo>
                <a:lnTo>
                  <a:pt x="9450342" y="3625139"/>
                </a:lnTo>
                <a:lnTo>
                  <a:pt x="9453367" y="3762299"/>
                </a:lnTo>
                <a:lnTo>
                  <a:pt x="9456225" y="3898087"/>
                </a:lnTo>
                <a:lnTo>
                  <a:pt x="9459419" y="4031133"/>
                </a:lnTo>
                <a:lnTo>
                  <a:pt x="9464293" y="4163492"/>
                </a:lnTo>
                <a:lnTo>
                  <a:pt x="9469504" y="4293793"/>
                </a:lnTo>
                <a:lnTo>
                  <a:pt x="9474210" y="4421352"/>
                </a:lnTo>
                <a:lnTo>
                  <a:pt x="9487490" y="4670298"/>
                </a:lnTo>
                <a:lnTo>
                  <a:pt x="9501609" y="4908956"/>
                </a:lnTo>
                <a:lnTo>
                  <a:pt x="9516401" y="5138013"/>
                </a:lnTo>
                <a:lnTo>
                  <a:pt x="9532706" y="5354726"/>
                </a:lnTo>
                <a:lnTo>
                  <a:pt x="9549683" y="5561838"/>
                </a:lnTo>
                <a:lnTo>
                  <a:pt x="9568004" y="5753862"/>
                </a:lnTo>
                <a:lnTo>
                  <a:pt x="9585990" y="5934227"/>
                </a:lnTo>
                <a:lnTo>
                  <a:pt x="9603975" y="6100191"/>
                </a:lnTo>
                <a:lnTo>
                  <a:pt x="9620952" y="6252438"/>
                </a:lnTo>
                <a:lnTo>
                  <a:pt x="9637089" y="6387541"/>
                </a:lnTo>
                <a:lnTo>
                  <a:pt x="9652385" y="6509613"/>
                </a:lnTo>
                <a:lnTo>
                  <a:pt x="9665160" y="6612483"/>
                </a:lnTo>
                <a:lnTo>
                  <a:pt x="9677262" y="6698894"/>
                </a:lnTo>
                <a:lnTo>
                  <a:pt x="9694576" y="6817538"/>
                </a:lnTo>
                <a:lnTo>
                  <a:pt x="9700459" y="6858000"/>
                </a:lnTo>
                <a:lnTo>
                  <a:pt x="8795105" y="6858000"/>
                </a:lnTo>
                <a:lnTo>
                  <a:pt x="8795105" y="6858001"/>
                </a:lnTo>
                <a:lnTo>
                  <a:pt x="2704541" y="6858001"/>
                </a:lnTo>
                <a:lnTo>
                  <a:pt x="2704541" y="6858000"/>
                </a:lnTo>
                <a:lnTo>
                  <a:pt x="1517015" y="6858000"/>
                </a:lnTo>
                <a:lnTo>
                  <a:pt x="132397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70C185-3F67-4758-9B0F-B11972165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014" y="570703"/>
            <a:ext cx="6458419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sz="72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Thank </a:t>
            </a:r>
            <a:r>
              <a:rPr lang="en-US" altLang="zh-CN" sz="7200" dirty="0"/>
              <a:t>You</a:t>
            </a:r>
            <a:endParaRPr lang="en-US" sz="7200" b="0" i="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61A74B3-E247-44D4-8C48-FAE8E2056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095325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CE613D-F90D-43C8-9CAD-95DAB152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US" altLang="zh-CN" dirty="0">
                <a:solidFill>
                  <a:srgbClr val="FFFFFF"/>
                </a:solidFill>
              </a:rPr>
              <a:t>Outline	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6CB6A-8EAD-4745-A054-6DF907446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Cryptocurrencies </a:t>
            </a:r>
          </a:p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ICO Returns</a:t>
            </a:r>
          </a:p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Secondary Market Returns </a:t>
            </a:r>
          </a:p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Thoughts about Pricing</a:t>
            </a:r>
          </a:p>
        </p:txBody>
      </p:sp>
    </p:spTree>
    <p:extLst>
      <p:ext uri="{BB962C8B-B14F-4D97-AF65-F5344CB8AC3E}">
        <p14:creationId xmlns:p14="http://schemas.microsoft.com/office/powerpoint/2010/main" val="15468417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294CA7-D089-417C-8BFA-7EED07B48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Conclusions!	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BF3D5-768A-4BB8-9D6A-74489639F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763520"/>
            <a:ext cx="10274602" cy="3484879"/>
          </a:xfrm>
        </p:spPr>
        <p:txBody>
          <a:bodyPr>
            <a:norm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The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ICO returns and secondary market returns are higher than S&amp;P 500 returns and bear high volatility.</a:t>
            </a: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Cryptocurrencies secondary market returns are correlated with Bitcoins returns.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517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5FBDE4-ECF0-41EA-9F33-32CEA905F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 altLang="zh-CN">
                <a:solidFill>
                  <a:srgbClr val="EBEB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Cryptocurrencies</a:t>
            </a:r>
            <a:endParaRPr lang="en-US">
              <a:solidFill>
                <a:srgbClr val="EBEBEB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8B470FEF-91BC-41C9-8531-70942CCF06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5360756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30811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CE613D-F90D-43C8-9CAD-95DAB152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ICO Returns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6CB6A-8EAD-4745-A054-6DF907446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median ICO raised about $6.4 million, but there is considerable skewness, with the mean being approximately equal to the 75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percentile, and the standard deviation about twice as high as the mean.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F490B9-F873-48AE-974A-274202C06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359" y="4067256"/>
            <a:ext cx="733425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224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3A596E-1B81-4FD3-B27E-6C618581B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ICO Returns 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1EF0A20-B29E-4E76-A05B-7F3EF97712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3150" y="2657475"/>
            <a:ext cx="7505700" cy="7715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10F0A2-BE70-4B39-BD7A-C38DF10496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787" y="3428364"/>
            <a:ext cx="721042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624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3A596E-1B81-4FD3-B27E-6C618581B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ICO Returns 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B7A54E2-DECC-4569-AD59-EE93AB4D3C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EAF2F3"/>
              </a:clrFrom>
              <a:clrTo>
                <a:srgbClr val="EAF2F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3312" y="2516720"/>
            <a:ext cx="9587014" cy="376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46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21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3A596E-1B81-4FD3-B27E-6C618581B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ICO Returns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B6B63B-30B9-4C68-8C81-81ABDEC85274}"/>
              </a:ext>
            </a:extLst>
          </p:cNvPr>
          <p:cNvSpPr txBox="1"/>
          <p:nvPr/>
        </p:nvSpPr>
        <p:spPr>
          <a:xfrm>
            <a:off x="1313234" y="3429000"/>
            <a:ext cx="41050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IPO?</a:t>
            </a:r>
          </a:p>
          <a:p>
            <a:pPr marL="342900" indent="-342900"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tokens securities?</a:t>
            </a:r>
          </a:p>
          <a:p>
            <a:pPr marL="342900" indent="-342900"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Funds raised?</a:t>
            </a:r>
          </a:p>
          <a:p>
            <a:pPr marL="342900" indent="-342900"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for issuance?</a:t>
            </a:r>
          </a:p>
          <a:p>
            <a:pPr marL="342900" indent="-342900"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Vol/Return structure?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D177BE-CA9A-4993-A4E7-17AFBFC28F7E}"/>
              </a:ext>
            </a:extLst>
          </p:cNvPr>
          <p:cNvSpPr txBox="1"/>
          <p:nvPr/>
        </p:nvSpPr>
        <p:spPr>
          <a:xfrm>
            <a:off x="6521617" y="3504955"/>
            <a:ext cx="32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VC?</a:t>
            </a:r>
          </a:p>
          <a:p>
            <a:pPr marL="342900" indent="-342900"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liquidity?</a:t>
            </a:r>
          </a:p>
          <a:p>
            <a:pPr marL="342900" indent="-342900"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Return structure?</a:t>
            </a:r>
          </a:p>
          <a:p>
            <a:pPr marL="342900" indent="-342900">
              <a:buAutoNum type="arabi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3ED8372-50AD-4AFF-99AC-1BBA58064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1883" y="2732315"/>
            <a:ext cx="8946541" cy="4195481"/>
          </a:xfrm>
        </p:spPr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Benchmarks?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1098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3A596E-1B81-4FD3-B27E-6C618581B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US" altLang="zh-CN" dirty="0">
                <a:solidFill>
                  <a:srgbClr val="FFFFFF"/>
                </a:solidFill>
              </a:rPr>
              <a:t>Secondary Market Returns 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919A352-FE70-4AF5-86AE-A766A70E7C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8485" y="3000929"/>
            <a:ext cx="7877175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353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319</Words>
  <Application>Microsoft Office PowerPoint</Application>
  <PresentationFormat>Widescreen</PresentationFormat>
  <Paragraphs>51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宋体</vt:lpstr>
      <vt:lpstr>Arial</vt:lpstr>
      <vt:lpstr>Century Gothic</vt:lpstr>
      <vt:lpstr>Times New Roman</vt:lpstr>
      <vt:lpstr>Wingdings 3</vt:lpstr>
      <vt:lpstr>Ion</vt:lpstr>
      <vt:lpstr>Cryptocurrencies: Stylized Facts on a New Investible Instrument                    </vt:lpstr>
      <vt:lpstr>Outline </vt:lpstr>
      <vt:lpstr>Conclusions! </vt:lpstr>
      <vt:lpstr>Introduction to Cryptocurrencies</vt:lpstr>
      <vt:lpstr>ICO Returns </vt:lpstr>
      <vt:lpstr>ICO Returns </vt:lpstr>
      <vt:lpstr>ICO Returns </vt:lpstr>
      <vt:lpstr>ICO Returns </vt:lpstr>
      <vt:lpstr>Secondary Market Returns </vt:lpstr>
      <vt:lpstr>Secondary Market Returns </vt:lpstr>
      <vt:lpstr>Secondary Market Returns </vt:lpstr>
      <vt:lpstr>Secondary Market Returns </vt:lpstr>
      <vt:lpstr>Secondary Market Returns </vt:lpstr>
      <vt:lpstr>Secondary Market Returns </vt:lpstr>
      <vt:lpstr>Secondary Market Returns </vt:lpstr>
      <vt:lpstr>Thoughts about Pricing </vt:lpstr>
      <vt:lpstr>Thoughts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Cryptocurrencies: Stylized Facts on a New Investible Instrument                    </dc:title>
  <dc:creator>石 宗鹏</dc:creator>
  <cp:lastModifiedBy>石 宗鹏</cp:lastModifiedBy>
  <cp:revision>3</cp:revision>
  <dcterms:created xsi:type="dcterms:W3CDTF">2018-09-30T22:12:55Z</dcterms:created>
  <dcterms:modified xsi:type="dcterms:W3CDTF">2018-10-08T17:10:40Z</dcterms:modified>
</cp:coreProperties>
</file>